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1" r:id="rId3"/>
    <p:sldId id="258" r:id="rId4"/>
    <p:sldId id="268" r:id="rId5"/>
    <p:sldId id="257" r:id="rId6"/>
    <p:sldId id="259" r:id="rId7"/>
    <p:sldId id="260" r:id="rId8"/>
    <p:sldId id="263" r:id="rId9"/>
    <p:sldId id="270" r:id="rId10"/>
    <p:sldId id="262" r:id="rId11"/>
    <p:sldId id="264" r:id="rId12"/>
    <p:sldId id="273" r:id="rId13"/>
    <p:sldId id="267" r:id="rId14"/>
    <p:sldId id="272" r:id="rId15"/>
    <p:sldId id="269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3" d="100"/>
          <a:sy n="33" d="100"/>
        </p:scale>
        <p:origin x="-230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BCAF2-456F-4824-A1EF-168EB779E6E2}" type="datetimeFigureOut">
              <a:rPr lang="uk-UA" smtClean="0"/>
              <a:pPr/>
              <a:t>23.02.2017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90908-9C68-4493-B78A-5F3BD77C58F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2027C-45AA-4897-8211-64D568C64D4C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B940E-AED2-4F1E-9AD4-E4391D4869A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B940E-AED2-4F1E-9AD4-E4391D4869A8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CFA1-B588-42B2-AD01-39DF173AECAA}" type="datetime1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Індустріальний інститут ДВНЗ "ДонНТУ"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1D73-4C11-4547-9CC5-0B6303D66872}" type="datetime1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Індустріальний інститут ДВНЗ "ДонНТУ"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E168-AEF1-436F-8939-C13C30EA0767}" type="datetime1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Індустріальний інститут ДВНЗ "ДонНТУ"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3FA8-6770-4192-A861-23DBD3FB683D}" type="datetime1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Індустріальний інститут ДВНЗ "ДонНТУ"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E695-4894-40DE-BDBD-3AA8F752DA95}" type="datetime1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Індустріальний інститут ДВНЗ "ДонНТУ"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76F4-AD9E-43CA-BBE5-CFF45AB4339B}" type="datetime1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Індустріальний інститут ДВНЗ "ДонНТУ"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B317-2744-40CD-8D0D-E6AA4775FE5B}" type="datetime1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Індустріальний інститут ДВНЗ "ДонНТУ"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7BD0-3292-47F0-82F3-8DC86CC26F60}" type="datetime1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Індустріальний інститут ДВНЗ "ДонНТУ"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2F02-089B-4F2B-82C2-943A6A1B1EBA}" type="datetime1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Індустріальний інститут ДВНЗ "ДонНТУ"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BEBC-7AD3-4AFE-AF7C-C82EDE222D19}" type="datetime1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Індустріальний інститут ДВНЗ "ДонНТУ"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676C-632C-40EB-A038-7B0C94B2C1D2}" type="datetime1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Індустріальний інститут ДВНЗ "ДонНТУ"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2DFA8-9C61-4787-86E8-C2093EDD0DBF}" type="datetime1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 smtClean="0"/>
              <a:t>Індустріальний інститут ДВНЗ "ДонНТУ"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ra\Desktop\проект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823200" cy="37385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858000" cy="1828800"/>
          </a:xfrm>
        </p:spPr>
        <p:txBody>
          <a:bodyPr>
            <a:normAutofit fontScale="92500" lnSpcReduction="20000"/>
          </a:bodyPr>
          <a:lstStyle/>
          <a:p>
            <a:endParaRPr lang="uk-U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uk-U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uk-UA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Моісєєнко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Л.М. доц. каф ЗНП , </a:t>
            </a:r>
            <a:r>
              <a:rPr lang="uk-UA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к.і.н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.,</a:t>
            </a:r>
          </a:p>
          <a:p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Індустріальний інститут ДВНЗ </a:t>
            </a:r>
            <a:r>
              <a:rPr lang="uk-UA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“ДонНТУ”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733800"/>
            <a:ext cx="78486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ВИЩА ОСВІТА В УКРАЇНІ      В ПЕРІОД   РЕФОРМУВАННЯ   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uk-UA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2" y="304801"/>
          <a:ext cx="8381997" cy="5714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798"/>
                <a:gridCol w="1195175"/>
                <a:gridCol w="566350"/>
                <a:gridCol w="676875"/>
                <a:gridCol w="762000"/>
                <a:gridCol w="1371600"/>
                <a:gridCol w="625388"/>
                <a:gridCol w="528595"/>
                <a:gridCol w="1208216"/>
              </a:tblGrid>
              <a:tr h="16020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Спеціальність 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Ліцензійний обсяг прийому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Держзамовлення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Зараховано 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Ліцензійний обсяг прийому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Держзамовлення 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Зараховано 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00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Економіка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 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 smtClean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161</a:t>
                      </a:r>
                      <a:endParaRPr lang="uk-UA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01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Менеджмент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25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162</a:t>
                      </a:r>
                      <a:endParaRPr lang="uk-UA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0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Галузеве машинобудування</a:t>
                      </a:r>
                      <a:endParaRPr lang="uk-UA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50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r>
                        <a:rPr lang="uk-UA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uk-UA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159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uk-UA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Гірництво 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20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uk-UA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2000" b="0" dirty="0" smtClean="0"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  <a:endParaRPr lang="uk-UA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130</a:t>
                      </a:r>
                      <a:endParaRPr lang="uk-UA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4982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9000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2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400" dirty="0" smtClean="0">
                          <a:latin typeface="Calibri"/>
                          <a:ea typeface="Calibri"/>
                          <a:cs typeface="Times New Roman"/>
                        </a:rPr>
                        <a:t>держзамовлення </a:t>
                      </a:r>
                      <a:r>
                        <a:rPr lang="uk-UA" sz="2800" dirty="0" smtClean="0"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uk-UA" sz="2800" dirty="0" smtClean="0">
                          <a:latin typeface="Calibri"/>
                          <a:ea typeface="Calibri"/>
                          <a:cs typeface="Times New Roman"/>
                        </a:rPr>
                        <a:t>34%</a:t>
                      </a:r>
                      <a:endParaRPr lang="uk-UA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КОНКУРСНИЙ БАЛ </a:t>
                      </a:r>
                      <a:endParaRPr lang="uk-UA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2800" dirty="0" smtClean="0">
                          <a:latin typeface="Calibri"/>
                          <a:ea typeface="Calibri"/>
                          <a:cs typeface="Times New Roman"/>
                        </a:rPr>
                        <a:t>КПІ  - </a:t>
                      </a:r>
                      <a:r>
                        <a:rPr lang="uk-UA" sz="2800" dirty="0" smtClean="0"/>
                        <a:t>43%</a:t>
                      </a:r>
                      <a:endParaRPr lang="uk-UA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КОНКУРСНИЙ </a:t>
                      </a:r>
                      <a:r>
                        <a:rPr lang="uk-UA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БАЛ </a:t>
                      </a:r>
                      <a:endParaRPr lang="uk-UA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5486400" cy="365125"/>
          </a:xfrm>
        </p:spPr>
        <p:txBody>
          <a:bodyPr/>
          <a:lstStyle/>
          <a:p>
            <a:r>
              <a:rPr lang="uk-UA" sz="2400" dirty="0" smtClean="0">
                <a:solidFill>
                  <a:schemeClr val="tx2"/>
                </a:solidFill>
              </a:rPr>
              <a:t>Індустріальний інститут ДВНЗ "</a:t>
            </a:r>
            <a:r>
              <a:rPr lang="uk-UA" sz="2400" dirty="0" err="1" smtClean="0">
                <a:solidFill>
                  <a:schemeClr val="tx2"/>
                </a:solidFill>
              </a:rPr>
              <a:t>ДонНТУ</a:t>
            </a:r>
            <a:r>
              <a:rPr lang="uk-UA" dirty="0" smtClean="0"/>
              <a:t>"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Реалії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Відсутність усвідомлення особи відповідати  перед собою та суспільством (низький рівень підготовки абітурієнтів) </a:t>
            </a:r>
          </a:p>
          <a:p>
            <a:r>
              <a:rPr lang="uk-UA" dirty="0" smtClean="0"/>
              <a:t>Недостатньо сформовані   життєві  навички:</a:t>
            </a:r>
          </a:p>
          <a:p>
            <a:r>
              <a:rPr lang="uk-UA" dirty="0" smtClean="0"/>
              <a:t>   мобільність, </a:t>
            </a:r>
          </a:p>
          <a:p>
            <a:r>
              <a:rPr lang="uk-UA" dirty="0" smtClean="0"/>
              <a:t> адаптованість,  </a:t>
            </a:r>
          </a:p>
          <a:p>
            <a:r>
              <a:rPr lang="uk-UA" dirty="0" smtClean="0"/>
              <a:t>вмотивованість.</a:t>
            </a:r>
          </a:p>
          <a:p>
            <a:r>
              <a:rPr lang="uk-UA" dirty="0" smtClean="0"/>
              <a:t>Недостатня роз'яснювальна робота ВНЗ</a:t>
            </a:r>
          </a:p>
          <a:p>
            <a:r>
              <a:rPr lang="uk-UA" dirty="0" smtClean="0"/>
              <a:t>Недостатня співпраця ВНЗ  та ЗОШ 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5715000" cy="365125"/>
          </a:xfrm>
        </p:spPr>
        <p:txBody>
          <a:bodyPr/>
          <a:lstStyle/>
          <a:p>
            <a:r>
              <a:rPr lang="uk-UA" sz="2400" dirty="0" smtClean="0">
                <a:solidFill>
                  <a:schemeClr val="tx2"/>
                </a:solidFill>
              </a:rPr>
              <a:t>Індустріальний інститут ДВНЗ "</a:t>
            </a:r>
            <a:r>
              <a:rPr lang="uk-UA" sz="2400" dirty="0" err="1" smtClean="0">
                <a:solidFill>
                  <a:schemeClr val="tx2"/>
                </a:solidFill>
              </a:rPr>
              <a:t>ДонНТУ</a:t>
            </a:r>
            <a:r>
              <a:rPr lang="uk-UA" sz="2400" dirty="0" smtClean="0">
                <a:solidFill>
                  <a:schemeClr val="tx2"/>
                </a:solidFill>
              </a:rPr>
              <a:t>"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Необхідність  співпраці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Перехід від елементарного узгодження програм в сфері  забезпечення наступності освіти до тісної співпраці між ВНЗ та ЗОШ:</a:t>
            </a:r>
          </a:p>
          <a:p>
            <a:r>
              <a:rPr lang="uk-UA" dirty="0" smtClean="0"/>
              <a:t>Звичні та новітні </a:t>
            </a:r>
          </a:p>
          <a:p>
            <a:r>
              <a:rPr lang="uk-UA" sz="2400" dirty="0" smtClean="0"/>
              <a:t>Лекції у вищих навчальних закладах </a:t>
            </a:r>
          </a:p>
          <a:p>
            <a:r>
              <a:rPr lang="uk-UA" sz="2400" dirty="0" smtClean="0"/>
              <a:t>Лектори -  науковці,  студенти</a:t>
            </a:r>
          </a:p>
          <a:p>
            <a:r>
              <a:rPr lang="uk-UA" sz="2400" dirty="0" smtClean="0"/>
              <a:t>Спортивні змагання</a:t>
            </a:r>
          </a:p>
          <a:p>
            <a:r>
              <a:rPr lang="uk-UA" sz="2400" dirty="0" smtClean="0"/>
              <a:t>Конкурси, олімпіади, конференції</a:t>
            </a:r>
          </a:p>
          <a:p>
            <a:r>
              <a:rPr lang="uk-UA" sz="2400" dirty="0" smtClean="0"/>
              <a:t>Підготовка та захист наукових  робіт</a:t>
            </a:r>
          </a:p>
          <a:p>
            <a:r>
              <a:rPr lang="uk-UA" sz="2400" dirty="0" smtClean="0"/>
              <a:t>Наукові пікніки </a:t>
            </a:r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95400" y="6356350"/>
            <a:ext cx="7086600" cy="365125"/>
          </a:xfrm>
        </p:spPr>
        <p:txBody>
          <a:bodyPr/>
          <a:lstStyle/>
          <a:p>
            <a:r>
              <a:rPr lang="uk-UA" sz="2400" dirty="0" smtClean="0">
                <a:solidFill>
                  <a:schemeClr val="tx2"/>
                </a:solidFill>
              </a:rPr>
              <a:t>Індустріальний інститут ДВНЗ "</a:t>
            </a:r>
            <a:r>
              <a:rPr lang="uk-UA" sz="2400" dirty="0" err="1" smtClean="0">
                <a:solidFill>
                  <a:schemeClr val="tx2"/>
                </a:solidFill>
              </a:rPr>
              <a:t>ДонНТУ</a:t>
            </a:r>
            <a:r>
              <a:rPr lang="uk-UA" dirty="0" smtClean="0"/>
              <a:t>"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Модель успішного  студента 1 курсу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smtClean="0"/>
              <a:t>Вмотивованість </a:t>
            </a:r>
            <a:r>
              <a:rPr lang="uk-UA" b="1" dirty="0" smtClean="0"/>
              <a:t> (отримання знання, досвіду)</a:t>
            </a:r>
            <a:endParaRPr lang="uk-UA" b="1" dirty="0" smtClean="0"/>
          </a:p>
          <a:p>
            <a:r>
              <a:rPr lang="uk-UA" dirty="0" smtClean="0"/>
              <a:t>Готовність до навчання,  труднощів та конкуренції </a:t>
            </a:r>
          </a:p>
          <a:p>
            <a:r>
              <a:rPr lang="uk-UA" b="1" dirty="0" err="1" smtClean="0"/>
              <a:t>Стресостійкість</a:t>
            </a:r>
            <a:r>
              <a:rPr lang="uk-UA" dirty="0" smtClean="0"/>
              <a:t>  </a:t>
            </a:r>
            <a:endParaRPr lang="uk-UA" dirty="0" smtClean="0"/>
          </a:p>
          <a:p>
            <a:r>
              <a:rPr lang="uk-UA" dirty="0" smtClean="0"/>
              <a:t>Мобільність </a:t>
            </a:r>
            <a:endParaRPr lang="uk-UA" dirty="0" smtClean="0"/>
          </a:p>
          <a:p>
            <a:r>
              <a:rPr lang="uk-UA" dirty="0" smtClean="0"/>
              <a:t>Активна соціальна позиція </a:t>
            </a:r>
          </a:p>
          <a:p>
            <a:r>
              <a:rPr lang="uk-UA" dirty="0" smtClean="0"/>
              <a:t>Самостійність </a:t>
            </a:r>
            <a:r>
              <a:rPr lang="uk-UA" dirty="0" smtClean="0"/>
              <a:t> у   вирішенні проблем</a:t>
            </a:r>
            <a:endParaRPr lang="uk-UA" dirty="0" smtClean="0"/>
          </a:p>
          <a:p>
            <a:r>
              <a:rPr lang="uk-UA" dirty="0" smtClean="0"/>
              <a:t>Творчість </a:t>
            </a:r>
            <a:r>
              <a:rPr lang="uk-UA" dirty="0" smtClean="0"/>
              <a:t>, ініціативність, креативність</a:t>
            </a:r>
            <a:endParaRPr lang="uk-UA" dirty="0" smtClean="0"/>
          </a:p>
          <a:p>
            <a:r>
              <a:rPr lang="uk-UA" dirty="0" smtClean="0"/>
              <a:t>Володіння іноземною  мовою </a:t>
            </a:r>
          </a:p>
          <a:p>
            <a:r>
              <a:rPr lang="uk-UA" dirty="0" smtClean="0"/>
              <a:t>Критичність </a:t>
            </a:r>
            <a:r>
              <a:rPr lang="uk-UA" dirty="0" smtClean="0"/>
              <a:t>мислення</a:t>
            </a:r>
          </a:p>
          <a:p>
            <a:r>
              <a:rPr lang="uk-UA" dirty="0" smtClean="0"/>
              <a:t>Вміння </a:t>
            </a:r>
            <a:r>
              <a:rPr lang="uk-UA" dirty="0" err="1" smtClean="0"/>
              <a:t>самопрезентуватися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43000" y="6356350"/>
            <a:ext cx="6172200" cy="365125"/>
          </a:xfrm>
        </p:spPr>
        <p:txBody>
          <a:bodyPr/>
          <a:lstStyle/>
          <a:p>
            <a:r>
              <a:rPr lang="uk-UA" sz="2400" dirty="0" smtClean="0">
                <a:solidFill>
                  <a:schemeClr val="tx2"/>
                </a:solidFill>
              </a:rPr>
              <a:t>Індустріальний інститут ДВНЗ "</a:t>
            </a:r>
            <a:r>
              <a:rPr lang="uk-UA" sz="2400" dirty="0" err="1" smtClean="0">
                <a:solidFill>
                  <a:schemeClr val="tx2"/>
                </a:solidFill>
              </a:rPr>
              <a:t>ДонНТУ</a:t>
            </a:r>
            <a:r>
              <a:rPr lang="uk-UA" dirty="0" smtClean="0"/>
              <a:t>"</a:t>
            </a:r>
            <a:endParaRPr lang="en-US" dirty="0"/>
          </a:p>
        </p:txBody>
      </p:sp>
      <p:pic>
        <p:nvPicPr>
          <p:cNvPr id="5124" name="Picture 4" descr="C:\Users\lara\Desktop\кукла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09800"/>
            <a:ext cx="3552825" cy="12858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47800" y="6356350"/>
            <a:ext cx="6172200" cy="365125"/>
          </a:xfrm>
        </p:spPr>
        <p:txBody>
          <a:bodyPr/>
          <a:lstStyle/>
          <a:p>
            <a:r>
              <a:rPr lang="uk-UA" sz="2400" dirty="0" smtClean="0">
                <a:solidFill>
                  <a:schemeClr val="tx2"/>
                </a:solidFill>
              </a:rPr>
              <a:t>Індустріальний інститут ДВНЗ "</a:t>
            </a:r>
            <a:r>
              <a:rPr lang="uk-UA" sz="2400" dirty="0" err="1" smtClean="0">
                <a:solidFill>
                  <a:schemeClr val="tx2"/>
                </a:solidFill>
              </a:rPr>
              <a:t>ДонНТУ</a:t>
            </a:r>
            <a:r>
              <a:rPr lang="uk-UA" sz="2400" dirty="0" smtClean="0">
                <a:solidFill>
                  <a:schemeClr val="tx2"/>
                </a:solidFill>
              </a:rPr>
              <a:t>"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146" name="Picture 2" descr="C:\Users\lara\Desktop\проекты\Безымянныйпро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381000"/>
            <a:ext cx="93726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НАЙБЛИЖЧА ПЕРСПЕКТИВА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 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143000"/>
            <a:ext cx="1905000" cy="1447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Зменшення </a:t>
            </a:r>
          </a:p>
          <a:p>
            <a:pPr algn="ctr"/>
            <a:r>
              <a:rPr lang="uk-UA" dirty="0" smtClean="0"/>
              <a:t>місць держзамовлення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667000"/>
            <a:ext cx="35052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стипендіальний ліміт    </a:t>
            </a:r>
            <a:endParaRPr lang="uk-UA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1066800"/>
            <a:ext cx="1676400" cy="144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скорочення числа студентів із незаможних  сімей</a:t>
            </a:r>
            <a:endParaRPr lang="uk-UA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133600" y="1066800"/>
            <a:ext cx="6858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>
            <a:off x="4572000" y="13716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5334000" y="1143000"/>
            <a:ext cx="152400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зменшення кількості студентів   </a:t>
            </a:r>
            <a:endParaRPr lang="uk-UA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858000" y="1295400"/>
            <a:ext cx="6858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7620000" y="1295400"/>
            <a:ext cx="152400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зміну типу </a:t>
            </a:r>
            <a:r>
              <a:rPr lang="uk-UA" sz="2800" dirty="0" err="1" smtClean="0"/>
              <a:t>внз</a:t>
            </a:r>
            <a:r>
              <a:rPr lang="uk-UA" dirty="0" smtClean="0"/>
              <a:t>, </a:t>
            </a:r>
            <a:r>
              <a:rPr lang="uk-UA" dirty="0" smtClean="0"/>
              <a:t>його ліквідація </a:t>
            </a:r>
            <a:endParaRPr lang="uk-UA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962400" y="4419600"/>
            <a:ext cx="7620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1295400" y="4267200"/>
            <a:ext cx="2438400" cy="1447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Відсутність альтернативи навчанню у вищих  навчальних  закладах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81600" y="4038600"/>
            <a:ext cx="2133600" cy="1676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Зростання злочинності, </a:t>
            </a:r>
          </a:p>
          <a:p>
            <a:pPr algn="ctr"/>
            <a:r>
              <a:rPr lang="uk-UA" dirty="0" smtClean="0"/>
              <a:t> розчарованість  </a:t>
            </a:r>
          </a:p>
          <a:p>
            <a:pPr algn="ctr"/>
            <a:r>
              <a:rPr lang="uk-UA" dirty="0" smtClean="0"/>
              <a:t>та зневіра у майбутнє</a:t>
            </a:r>
            <a:endParaRPr lang="uk-UA" dirty="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5867400" cy="365125"/>
          </a:xfrm>
        </p:spPr>
        <p:txBody>
          <a:bodyPr/>
          <a:lstStyle/>
          <a:p>
            <a:r>
              <a:rPr lang="uk-UA" sz="2400" dirty="0" smtClean="0">
                <a:solidFill>
                  <a:schemeClr val="tx2"/>
                </a:solidFill>
              </a:rPr>
              <a:t>Індустріальний інститут ДВНЗ "</a:t>
            </a:r>
            <a:r>
              <a:rPr lang="uk-UA" sz="2400" dirty="0" err="1" smtClean="0">
                <a:solidFill>
                  <a:schemeClr val="tx2"/>
                </a:solidFill>
              </a:rPr>
              <a:t>ДонНТУ</a:t>
            </a:r>
            <a:r>
              <a:rPr lang="uk-UA" sz="2400" dirty="0" smtClean="0">
                <a:solidFill>
                  <a:schemeClr val="tx2"/>
                </a:solidFill>
              </a:rPr>
              <a:t>"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62400" y="2743200"/>
            <a:ext cx="48006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ЕЛІТАРНІСТЬ    ОСВІТИ 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lara\Desktop\проект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534400" cy="6477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828800"/>
            <a:ext cx="8458200" cy="4297363"/>
          </a:xfrm>
        </p:spPr>
        <p:txBody>
          <a:bodyPr/>
          <a:lstStyle/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sz="7200" b="1" i="1" dirty="0" smtClean="0">
                <a:solidFill>
                  <a:srgbClr val="FFFF00"/>
                </a:solidFill>
              </a:rPr>
              <a:t>Дякую за увагу!!!</a:t>
            </a:r>
          </a:p>
          <a:p>
            <a:pPr algn="ctr"/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248400" cy="365125"/>
          </a:xfrm>
        </p:spPr>
        <p:txBody>
          <a:bodyPr/>
          <a:lstStyle/>
          <a:p>
            <a:r>
              <a:rPr lang="uk-UA" sz="2400" dirty="0" smtClean="0">
                <a:solidFill>
                  <a:schemeClr val="tx2"/>
                </a:solidFill>
              </a:rPr>
              <a:t>Індустріальний інститут ДВНЗ "</a:t>
            </a:r>
            <a:r>
              <a:rPr lang="uk-UA" sz="2400" dirty="0" err="1" smtClean="0">
                <a:solidFill>
                  <a:schemeClr val="tx2"/>
                </a:solidFill>
              </a:rPr>
              <a:t>ДонНТУ</a:t>
            </a:r>
            <a:r>
              <a:rPr lang="uk-UA" sz="2400" dirty="0" smtClean="0">
                <a:solidFill>
                  <a:schemeClr val="tx2"/>
                </a:solidFill>
              </a:rPr>
              <a:t>"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7170" name="Picture 2" descr="C:\Users\lara\Desktop\проекты\31752main-250x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2381250" cy="3371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реформування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створення </a:t>
            </a:r>
            <a:r>
              <a:rPr lang="uk-UA" dirty="0" smtClean="0"/>
              <a:t>привабливої та конкурентоспроможної національної системи вищої освіти України, інтегрованої у Європейський простір вищої освіти та Європейський дослідницький простір 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6172200" cy="365125"/>
          </a:xfrm>
        </p:spPr>
        <p:txBody>
          <a:bodyPr/>
          <a:lstStyle/>
          <a:p>
            <a:r>
              <a:rPr lang="uk-UA" sz="2400" dirty="0" smtClean="0">
                <a:solidFill>
                  <a:schemeClr val="tx2"/>
                </a:solidFill>
              </a:rPr>
              <a:t>Індустріальний інститут ДВНЗ "</a:t>
            </a:r>
            <a:r>
              <a:rPr lang="uk-UA" sz="2400" dirty="0" err="1" smtClean="0">
                <a:solidFill>
                  <a:schemeClr val="tx2"/>
                </a:solidFill>
              </a:rPr>
              <a:t>ДонНТУ</a:t>
            </a:r>
            <a:r>
              <a:rPr lang="uk-UA" sz="2400" dirty="0" smtClean="0">
                <a:solidFill>
                  <a:schemeClr val="tx2"/>
                </a:solidFill>
              </a:rPr>
              <a:t>"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lara\Desktop\проекты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343400"/>
            <a:ext cx="2217738" cy="18065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ПРОБЛЕМИ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ОСВІТНЬОЇ 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СИСТЕМИ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830763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 </a:t>
            </a:r>
            <a:r>
              <a:rPr lang="uk-UA" dirty="0" smtClean="0"/>
              <a:t>неефективна</a:t>
            </a:r>
            <a:r>
              <a:rPr lang="uk-UA" dirty="0" smtClean="0"/>
              <a:t> </a:t>
            </a:r>
            <a:r>
              <a:rPr lang="uk-UA" dirty="0" smtClean="0"/>
              <a:t>(виснажлива,  забюрократизована)</a:t>
            </a:r>
            <a:endParaRPr lang="uk-UA" dirty="0" smtClean="0"/>
          </a:p>
          <a:p>
            <a:r>
              <a:rPr lang="uk-UA" dirty="0" smtClean="0"/>
              <a:t>надмірно централізована та застаріла система управління і фінансування,</a:t>
            </a:r>
          </a:p>
          <a:p>
            <a:r>
              <a:rPr lang="uk-UA" dirty="0" smtClean="0"/>
              <a:t> </a:t>
            </a:r>
            <a:r>
              <a:rPr lang="uk-UA" dirty="0" smtClean="0"/>
              <a:t>зниження </a:t>
            </a:r>
            <a:r>
              <a:rPr lang="uk-UA" dirty="0" smtClean="0"/>
              <a:t>якості освіти і падіння рівня знань і умінь учнів, </a:t>
            </a:r>
          </a:p>
          <a:p>
            <a:r>
              <a:rPr lang="uk-UA" dirty="0" smtClean="0"/>
              <a:t>моральне старіння методів і методик навчання </a:t>
            </a:r>
            <a:r>
              <a:rPr lang="uk-UA" dirty="0" smtClean="0"/>
              <a:t>тощо</a:t>
            </a:r>
            <a:r>
              <a:rPr lang="uk-UA" dirty="0" smtClean="0"/>
              <a:t> </a:t>
            </a:r>
            <a:r>
              <a:rPr lang="uk-UA" dirty="0" smtClean="0"/>
              <a:t>(новації, інновації, </a:t>
            </a:r>
            <a:r>
              <a:rPr lang="uk-UA" dirty="0" err="1" smtClean="0"/>
              <a:t>інтерактив</a:t>
            </a:r>
            <a:r>
              <a:rPr lang="uk-UA" dirty="0" smtClean="0"/>
              <a:t>)</a:t>
            </a:r>
            <a:endParaRPr lang="uk-UA" dirty="0" smtClean="0"/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 результат: розчарування,  роздратування,    незадоволення 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096000" cy="365125"/>
          </a:xfrm>
        </p:spPr>
        <p:txBody>
          <a:bodyPr/>
          <a:lstStyle/>
          <a:p>
            <a:r>
              <a:rPr lang="uk-UA" sz="2400" dirty="0" smtClean="0">
                <a:solidFill>
                  <a:schemeClr val="tx2"/>
                </a:solidFill>
              </a:rPr>
              <a:t>Індустріальний інститут ДВНЗ "</a:t>
            </a:r>
            <a:r>
              <a:rPr lang="uk-UA" sz="2400" dirty="0" err="1" smtClean="0">
                <a:solidFill>
                  <a:schemeClr val="tx2"/>
                </a:solidFill>
              </a:rPr>
              <a:t>ДонНТУ</a:t>
            </a:r>
            <a:r>
              <a:rPr lang="uk-UA" sz="2400" dirty="0" smtClean="0">
                <a:solidFill>
                  <a:schemeClr val="tx2"/>
                </a:solidFill>
              </a:rPr>
              <a:t>"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lara\Desktop\кукла\586114_w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267200"/>
            <a:ext cx="2552699" cy="20336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Опитування студенів 1 курсу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uk-UA" dirty="0" smtClean="0"/>
              <a:t>40% -  технічні  спеціальності </a:t>
            </a:r>
          </a:p>
          <a:p>
            <a:r>
              <a:rPr lang="uk-UA" dirty="0" smtClean="0"/>
              <a:t> 65 % -   економічні спеціальності ,    готувалися до  ЗНО за допомогою репетиторів ( хоча -  б з  1 предмету)</a:t>
            </a:r>
          </a:p>
          <a:p>
            <a:endParaRPr lang="uk-UA" dirty="0" smtClean="0"/>
          </a:p>
          <a:p>
            <a:r>
              <a:rPr lang="uk-UA" dirty="0" smtClean="0"/>
              <a:t>10% студентів першокурсників технічних  спеціальностей  -    не  мали достатніх  коштів для цього.  </a:t>
            </a:r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6019800" cy="365125"/>
          </a:xfrm>
        </p:spPr>
        <p:txBody>
          <a:bodyPr/>
          <a:lstStyle/>
          <a:p>
            <a:r>
              <a:rPr lang="uk-UA" sz="2400" dirty="0" smtClean="0">
                <a:solidFill>
                  <a:schemeClr val="tx2"/>
                </a:solidFill>
              </a:rPr>
              <a:t>Індустріальний інститут ДВНЗ "</a:t>
            </a:r>
            <a:r>
              <a:rPr lang="uk-UA" sz="2400" dirty="0" err="1" smtClean="0">
                <a:solidFill>
                  <a:schemeClr val="tx2"/>
                </a:solidFill>
              </a:rPr>
              <a:t>ДонНТУ</a:t>
            </a:r>
            <a:r>
              <a:rPr lang="uk-UA" sz="2400" dirty="0" smtClean="0">
                <a:solidFill>
                  <a:schemeClr val="tx2"/>
                </a:solidFill>
              </a:rPr>
              <a:t>"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ЗАВДАННЯ РЕФОРМУВАННЯ ОСВІТА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uk-UA" dirty="0" smtClean="0"/>
              <a:t> модернізація вищої  освіти </a:t>
            </a:r>
          </a:p>
          <a:p>
            <a:r>
              <a:rPr lang="uk-UA" dirty="0" smtClean="0"/>
              <a:t> затвердження якісно  нових  критеріїв</a:t>
            </a:r>
          </a:p>
          <a:p>
            <a:r>
              <a:rPr lang="uk-UA" dirty="0" smtClean="0"/>
              <a:t> </a:t>
            </a:r>
          </a:p>
          <a:p>
            <a:r>
              <a:rPr lang="uk-UA" dirty="0" smtClean="0"/>
              <a:t> 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2819400"/>
            <a:ext cx="25908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викладацького складу</a:t>
            </a:r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2819400"/>
            <a:ext cx="25908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організації навчального процесу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48400" y="2819400"/>
            <a:ext cx="20574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системи підготовки кадрів </a:t>
            </a:r>
            <a:endParaRPr lang="uk-UA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5486400"/>
            <a:ext cx="2514600" cy="1371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НАУКОВЕЦЬ </a:t>
            </a:r>
          </a:p>
          <a:p>
            <a:pPr algn="ctr"/>
            <a:r>
              <a:rPr lang="uk-UA" dirty="0" smtClean="0"/>
              <a:t>ВИКЛАДАЧ </a:t>
            </a:r>
          </a:p>
          <a:p>
            <a:pPr algn="ctr"/>
            <a:r>
              <a:rPr lang="uk-UA" dirty="0" smtClean="0"/>
              <a:t>ФАСИЛІТАТОР </a:t>
            </a:r>
          </a:p>
          <a:p>
            <a:pPr algn="ctr"/>
            <a:r>
              <a:rPr lang="uk-UA" dirty="0" smtClean="0"/>
              <a:t>ПСИХОЛОГ </a:t>
            </a:r>
          </a:p>
          <a:p>
            <a:pPr algn="ctr"/>
            <a:endParaRPr lang="uk-UA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600200" y="5029200"/>
            <a:ext cx="914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3657600" y="5486400"/>
            <a:ext cx="22098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ОПТИМАЛЬНИЙ</a:t>
            </a:r>
            <a:endParaRPr lang="uk-UA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114800" y="5029200"/>
            <a:ext cx="1371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>
            <a:off x="7010400" y="4953000"/>
            <a:ext cx="990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6324600" y="5410200"/>
            <a:ext cx="23622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ЯКІСНИЙ </a:t>
            </a:r>
          </a:p>
          <a:p>
            <a:pPr algn="ctr"/>
            <a:r>
              <a:rPr lang="uk-UA" dirty="0" smtClean="0"/>
              <a:t>СПЕЦІАЛІСТ </a:t>
            </a:r>
            <a:endParaRPr lang="uk-UA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1600200" y="6477000"/>
            <a:ext cx="6400800" cy="381000"/>
          </a:xfrm>
        </p:spPr>
        <p:txBody>
          <a:bodyPr/>
          <a:lstStyle/>
          <a:p>
            <a:r>
              <a:rPr lang="uk-UA" sz="2400" dirty="0" smtClean="0">
                <a:solidFill>
                  <a:schemeClr val="tx2"/>
                </a:solidFill>
              </a:rPr>
              <a:t>Індустріальний інститут ДВНЗ "</a:t>
            </a:r>
            <a:r>
              <a:rPr lang="uk-UA" sz="2400" dirty="0" err="1" smtClean="0">
                <a:solidFill>
                  <a:schemeClr val="tx2"/>
                </a:solidFill>
              </a:rPr>
              <a:t>ДонНТУ</a:t>
            </a:r>
            <a:r>
              <a:rPr lang="uk-UA" sz="2400" dirty="0" smtClean="0">
                <a:solidFill>
                  <a:schemeClr val="tx2"/>
                </a:solidFill>
              </a:rPr>
              <a:t>"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Нові вимоги для ВНЗ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>
                <a:solidFill>
                  <a:schemeClr val="tx2"/>
                </a:solidFill>
              </a:rPr>
              <a:t>розвиток </a:t>
            </a:r>
            <a:r>
              <a:rPr lang="uk-UA" b="1" dirty="0" smtClean="0">
                <a:solidFill>
                  <a:schemeClr val="tx2"/>
                </a:solidFill>
              </a:rPr>
              <a:t>науки </a:t>
            </a:r>
            <a:r>
              <a:rPr lang="uk-UA" dirty="0" smtClean="0"/>
              <a:t>(створення абсолютно нового продукту всіма учасниками освітнього процесу – патентування -  отримання роялті)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відкриття </a:t>
            </a:r>
            <a:r>
              <a:rPr lang="uk-UA" b="1" dirty="0" smtClean="0">
                <a:solidFill>
                  <a:schemeClr val="tx2"/>
                </a:solidFill>
              </a:rPr>
              <a:t>можливостей</a:t>
            </a:r>
            <a:r>
              <a:rPr lang="uk-UA" dirty="0" smtClean="0"/>
              <a:t>  для кожної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окремої </a:t>
            </a:r>
            <a:r>
              <a:rPr lang="uk-UA" dirty="0" smtClean="0"/>
              <a:t>людини в отриманні освіти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та </a:t>
            </a:r>
            <a:r>
              <a:rPr lang="uk-UA" dirty="0" smtClean="0"/>
              <a:t>реалізації</a:t>
            </a:r>
            <a:r>
              <a:rPr lang="uk-UA" dirty="0" smtClean="0"/>
              <a:t>,</a:t>
            </a:r>
          </a:p>
          <a:p>
            <a:r>
              <a:rPr lang="uk-UA" dirty="0" smtClean="0"/>
              <a:t> 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підготовка якісно </a:t>
            </a:r>
            <a:r>
              <a:rPr lang="uk-UA" b="1" dirty="0" smtClean="0">
                <a:solidFill>
                  <a:schemeClr val="tx2"/>
                </a:solidFill>
              </a:rPr>
              <a:t>нового </a:t>
            </a:r>
            <a:r>
              <a:rPr lang="uk-UA" b="1" dirty="0" smtClean="0">
                <a:solidFill>
                  <a:schemeClr val="tx2"/>
                </a:solidFill>
              </a:rPr>
              <a:t>спеціаліста</a:t>
            </a:r>
            <a:r>
              <a:rPr lang="uk-UA" dirty="0" smtClean="0"/>
              <a:t> </a:t>
            </a:r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705600" cy="365125"/>
          </a:xfrm>
        </p:spPr>
        <p:txBody>
          <a:bodyPr/>
          <a:lstStyle/>
          <a:p>
            <a:r>
              <a:rPr lang="uk-UA" sz="2400" dirty="0" smtClean="0">
                <a:solidFill>
                  <a:schemeClr val="tx2"/>
                </a:solidFill>
              </a:rPr>
              <a:t>Індустріальний інститут ДВНЗ "</a:t>
            </a:r>
            <a:r>
              <a:rPr lang="uk-UA" sz="2400" dirty="0" err="1" smtClean="0">
                <a:solidFill>
                  <a:schemeClr val="tx2"/>
                </a:solidFill>
              </a:rPr>
              <a:t>ДонНТУ</a:t>
            </a:r>
            <a:r>
              <a:rPr lang="uk-UA" sz="2400" dirty="0" smtClean="0">
                <a:solidFill>
                  <a:schemeClr val="tx2"/>
                </a:solidFill>
              </a:rPr>
              <a:t>"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lara\Desktop\кукла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7037" y="4343400"/>
            <a:ext cx="2546963" cy="1476375"/>
          </a:xfrm>
          <a:prstGeom prst="rect">
            <a:avLst/>
          </a:prstGeom>
          <a:noFill/>
        </p:spPr>
      </p:pic>
      <p:pic>
        <p:nvPicPr>
          <p:cNvPr id="2051" name="Picture 3" descr="C:\Users\lara\Desktop\кукла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2057400"/>
            <a:ext cx="2028825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Фактори впливу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Закон   </a:t>
            </a:r>
            <a:r>
              <a:rPr lang="uk-UA" dirty="0" smtClean="0"/>
              <a:t>України «Про вищу освіту» від 1.07.2014 року вніс  кардинальні зміни в  організацію роботи вищих  навчальних  закладів.  </a:t>
            </a:r>
          </a:p>
          <a:p>
            <a:endParaRPr lang="uk-UA" dirty="0" smtClean="0"/>
          </a:p>
          <a:p>
            <a:r>
              <a:rPr lang="uk-UA" dirty="0" smtClean="0"/>
              <a:t>Нова схема вступної  кампанії  2016 р. </a:t>
            </a:r>
          </a:p>
          <a:p>
            <a:r>
              <a:rPr lang="uk-UA" dirty="0" smtClean="0"/>
              <a:t>Стипендіальна </a:t>
            </a:r>
            <a:r>
              <a:rPr lang="uk-UA" dirty="0" smtClean="0"/>
              <a:t>реформа</a:t>
            </a:r>
          </a:p>
          <a:p>
            <a:r>
              <a:rPr lang="uk-UA" dirty="0" smtClean="0"/>
              <a:t>Економічна криза 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5867400" cy="365125"/>
          </a:xfrm>
        </p:spPr>
        <p:txBody>
          <a:bodyPr/>
          <a:lstStyle/>
          <a:p>
            <a:r>
              <a:rPr lang="uk-UA" sz="2400" dirty="0" smtClean="0">
                <a:solidFill>
                  <a:schemeClr val="tx2"/>
                </a:solidFill>
              </a:rPr>
              <a:t>Індустріальний інститут ДВНЗ "</a:t>
            </a:r>
            <a:r>
              <a:rPr lang="uk-UA" sz="2400" dirty="0" err="1" smtClean="0">
                <a:solidFill>
                  <a:schemeClr val="tx2"/>
                </a:solidFill>
              </a:rPr>
              <a:t>ДонНТУ</a:t>
            </a:r>
            <a:r>
              <a:rPr lang="uk-UA" dirty="0" smtClean="0"/>
              <a:t>"</a:t>
            </a:r>
            <a:endParaRPr lang="en-US" dirty="0"/>
          </a:p>
        </p:txBody>
      </p:sp>
      <p:pic>
        <p:nvPicPr>
          <p:cNvPr id="4098" name="Picture 2" descr="C:\Users\lara\Desktop\кукла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3124200"/>
            <a:ext cx="1524000" cy="2095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впливає</a:t>
            </a:r>
            <a:r>
              <a:rPr lang="ru-RU" dirty="0" smtClean="0"/>
              <a:t>?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b="1" dirty="0" smtClean="0"/>
              <a:t>Збалансованість  </a:t>
            </a:r>
            <a:r>
              <a:rPr lang="uk-UA" b="1" dirty="0" smtClean="0"/>
              <a:t>структури    та </a:t>
            </a:r>
            <a:r>
              <a:rPr lang="uk-UA" b="1" dirty="0" smtClean="0"/>
              <a:t>обсягів </a:t>
            </a:r>
            <a:r>
              <a:rPr lang="uk-UA" b="1" dirty="0" smtClean="0"/>
              <a:t>у  підготовці фахівців з вищою освітою </a:t>
            </a:r>
            <a:r>
              <a:rPr lang="uk-UA" i="1" u="sng" dirty="0" smtClean="0"/>
              <a:t>з урахуванням потреб особи, інтересів держави, територіальних громад і роботодавців </a:t>
            </a:r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Можливість учасників </a:t>
            </a:r>
            <a:r>
              <a:rPr lang="uk-UA" dirty="0" smtClean="0"/>
              <a:t>вступної  компанії  в виборі спеціальностей та закладів освіти, місця їх  </a:t>
            </a:r>
            <a:r>
              <a:rPr lang="uk-UA" i="1" dirty="0" smtClean="0"/>
              <a:t>розташування  </a:t>
            </a:r>
            <a:r>
              <a:rPr lang="uk-UA" i="1" u="sng" dirty="0" smtClean="0"/>
              <a:t>( зменшується  кількість українців, що  </a:t>
            </a:r>
            <a:r>
              <a:rPr lang="uk-UA" i="1" u="sng" dirty="0" smtClean="0"/>
              <a:t>можуть дозволити  собі навчання за рахунок фізичних </a:t>
            </a:r>
            <a:r>
              <a:rPr lang="uk-UA" i="1" u="sng" dirty="0" smtClean="0"/>
              <a:t>осіб) </a:t>
            </a:r>
            <a:endParaRPr lang="uk-UA" i="1" u="sng" dirty="0" smtClean="0"/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43000" y="6356350"/>
            <a:ext cx="6248400" cy="365125"/>
          </a:xfrm>
        </p:spPr>
        <p:txBody>
          <a:bodyPr/>
          <a:lstStyle/>
          <a:p>
            <a:r>
              <a:rPr lang="uk-UA" sz="2400" dirty="0" smtClean="0">
                <a:solidFill>
                  <a:schemeClr val="tx2"/>
                </a:solidFill>
              </a:rPr>
              <a:t>Індустріальний інститут ДВНЗ "</a:t>
            </a:r>
            <a:r>
              <a:rPr lang="uk-UA" sz="2400" dirty="0" err="1" smtClean="0">
                <a:solidFill>
                  <a:schemeClr val="tx2"/>
                </a:solidFill>
              </a:rPr>
              <a:t>ДонНТУ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609600"/>
            <a:ext cx="8305800" cy="548640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   За  25 років в Україні вдалося подолати штамп початку 90-х  років ХХ ст., що  вищу освіту мають змогу отримати виключно  люди забезпечені.  </a:t>
            </a:r>
          </a:p>
          <a:p>
            <a:endParaRPr lang="uk-UA" dirty="0" smtClean="0"/>
          </a:p>
          <a:p>
            <a:r>
              <a:rPr lang="uk-UA" dirty="0" smtClean="0"/>
              <a:t>серед   </a:t>
            </a:r>
            <a:r>
              <a:rPr lang="uk-UA" dirty="0" smtClean="0"/>
              <a:t>українців міцно закріпився стереотип про  зв’язок успішності людини  з  отриманням вищої  якісної освіти. 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За даними соціологів, як найменше 65% випускників бажають здобути вищу освіту . 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 Система вищої  освіти дозволяє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прийняти </a:t>
            </a:r>
            <a:r>
              <a:rPr lang="uk-UA" dirty="0" smtClean="0"/>
              <a:t>на навчання тільки 35</a:t>
            </a:r>
            <a:r>
              <a:rPr lang="uk-UA" dirty="0" smtClean="0"/>
              <a:t>%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від випускників (бюджет)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5791200" cy="365125"/>
          </a:xfrm>
        </p:spPr>
        <p:txBody>
          <a:bodyPr/>
          <a:lstStyle/>
          <a:p>
            <a:r>
              <a:rPr lang="uk-UA" sz="2400" dirty="0" smtClean="0">
                <a:solidFill>
                  <a:schemeClr val="tx2"/>
                </a:solidFill>
              </a:rPr>
              <a:t>Індустріальний інститут ДВНЗ "</a:t>
            </a:r>
            <a:r>
              <a:rPr lang="uk-UA" sz="2400" dirty="0" err="1" smtClean="0">
                <a:solidFill>
                  <a:schemeClr val="tx2"/>
                </a:solidFill>
              </a:rPr>
              <a:t>ДонНТУ</a:t>
            </a:r>
            <a:r>
              <a:rPr lang="uk-UA" sz="2400" dirty="0" smtClean="0">
                <a:solidFill>
                  <a:schemeClr val="tx2"/>
                </a:solidFill>
              </a:rPr>
              <a:t>"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8194" name="Picture 2" descr="C:\Users\lara\Desktop\кукла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4267200"/>
            <a:ext cx="24955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681</Words>
  <PresentationFormat>Экран (4:3)</PresentationFormat>
  <Paragraphs>178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 </vt:lpstr>
      <vt:lpstr>Мета реформування </vt:lpstr>
      <vt:lpstr>ПРОБЛЕМИ ОСВІТНЬОЇ  СИСТЕМИ</vt:lpstr>
      <vt:lpstr>Опитування студенів 1 курсу</vt:lpstr>
      <vt:lpstr>ЗАВДАННЯ РЕФОРМУВАННЯ ОСВІТА  </vt:lpstr>
      <vt:lpstr>Нові вимоги для ВНЗ </vt:lpstr>
      <vt:lpstr>Фактори впливу</vt:lpstr>
      <vt:lpstr>На що  впливає? </vt:lpstr>
      <vt:lpstr>Слайд 9</vt:lpstr>
      <vt:lpstr>Слайд 10</vt:lpstr>
      <vt:lpstr>Реалії </vt:lpstr>
      <vt:lpstr>Необхідність  співпраці </vt:lpstr>
      <vt:lpstr>Модель успішного  студента 1 курсу</vt:lpstr>
      <vt:lpstr>Слайд 14</vt:lpstr>
      <vt:lpstr>  НАЙБЛИЖЧА ПЕРСПЕКТИВА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ВИЩА ОСВІТА В УКРАЇНІ      В ПЕРІОД   РЕФОРМУВАННЯ    </dc:title>
  <dc:creator>larisa moiseenko</dc:creator>
  <cp:lastModifiedBy>lara</cp:lastModifiedBy>
  <cp:revision>31</cp:revision>
  <dcterms:created xsi:type="dcterms:W3CDTF">2017-02-20T18:41:18Z</dcterms:created>
  <dcterms:modified xsi:type="dcterms:W3CDTF">2017-02-23T21:50:18Z</dcterms:modified>
</cp:coreProperties>
</file>